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1" r:id="rId3"/>
  </p:sldMasterIdLst>
  <p:notesMasterIdLst>
    <p:notesMasterId r:id="rId5"/>
  </p:notesMasterIdLst>
  <p:sldIdLst>
    <p:sldId id="297" r:id="rId4"/>
    <p:sldId id="417" r:id="rId6"/>
    <p:sldId id="489" r:id="rId7"/>
    <p:sldId id="3725" r:id="rId8"/>
    <p:sldId id="3776" r:id="rId9"/>
    <p:sldId id="3862" r:id="rId10"/>
    <p:sldId id="3863" r:id="rId11"/>
    <p:sldId id="3864" r:id="rId12"/>
    <p:sldId id="3865" r:id="rId13"/>
    <p:sldId id="3774" r:id="rId14"/>
    <p:sldId id="3773" r:id="rId15"/>
    <p:sldId id="3623" r:id="rId16"/>
    <p:sldId id="3687" r:id="rId17"/>
    <p:sldId id="3745" r:id="rId18"/>
    <p:sldId id="3847" r:id="rId19"/>
    <p:sldId id="3848" r:id="rId20"/>
    <p:sldId id="3849" r:id="rId21"/>
    <p:sldId id="3850" r:id="rId22"/>
    <p:sldId id="3851" r:id="rId23"/>
    <p:sldId id="3852" r:id="rId24"/>
    <p:sldId id="3853" r:id="rId25"/>
    <p:sldId id="3854" r:id="rId26"/>
    <p:sldId id="3802" r:id="rId27"/>
    <p:sldId id="3842" r:id="rId28"/>
    <p:sldId id="3639" r:id="rId29"/>
    <p:sldId id="3844" r:id="rId30"/>
    <p:sldId id="3693" r:id="rId31"/>
    <p:sldId id="319" r:id="rId32"/>
  </p:sldIdLst>
  <p:sldSz cx="9144000" cy="5143500" type="screen16x9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2" userDrawn="1">
          <p15:clr>
            <a:srgbClr val="A4A3A4"/>
          </p15:clr>
        </p15:guide>
        <p15:guide id="2" pos="293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2600"/>
    <a:srgbClr val="7030A0"/>
    <a:srgbClr val="0432FF"/>
    <a:srgbClr val="82D81A"/>
    <a:srgbClr val="123161"/>
    <a:srgbClr val="E7E8E9"/>
    <a:srgbClr val="00FA00"/>
    <a:srgbClr val="112F70"/>
    <a:srgbClr val="414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70047" autoAdjust="0"/>
  </p:normalViewPr>
  <p:slideViewPr>
    <p:cSldViewPr showGuides="1">
      <p:cViewPr varScale="1">
        <p:scale>
          <a:sx n="219" d="100"/>
          <a:sy n="219" d="100"/>
        </p:scale>
        <p:origin x="174" y="606"/>
      </p:cViewPr>
      <p:guideLst>
        <p:guide orient="horz" pos="1332"/>
        <p:guide pos="29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51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7" Type="http://schemas.openxmlformats.org/officeDocument/2006/relationships/tags" Target="tags/tag36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5C004-A9D4-4858-99EC-F4CCE56E2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-20538"/>
            <a:ext cx="1704311" cy="72008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6477501" y="17574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课题综述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564755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32900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7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1" y="258402"/>
            <a:ext cx="183709" cy="13778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29152AF-866D-4172-B3F7-41443DAD18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38AAF56-7046-4D42-BA0B-D046FAD3E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2608"/>
            <a:ext cx="9144000" cy="457200"/>
          </a:xfrm>
          <a:prstGeom prst="rect">
            <a:avLst/>
          </a:prstGeom>
          <a:solidFill>
            <a:srgbClr val="123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61FEE-56D5-4BA9-AC75-184C9A67A85C}" type="slidenum">
              <a:rPr lang="zh-CN" altLang="en-US" smtClean="0"/>
            </a:fld>
            <a:endParaRPr lang="zh-CN" altLang="en-US"/>
          </a:p>
        </p:txBody>
      </p:sp>
      <p:sp>
        <p:nvSpPr>
          <p:cNvPr id="4" name="Rectangle 5"/>
          <p:cNvSpPr/>
          <p:nvPr userDrawn="1"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 sz="240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33595" y="26902"/>
            <a:ext cx="1610405" cy="4086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5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8.jpeg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0.png"/><Relationship Id="rId3" Type="http://schemas.openxmlformats.org/officeDocument/2006/relationships/tags" Target="../tags/tag17.xml"/><Relationship Id="rId2" Type="http://schemas.microsoft.com/office/2007/relationships/media" Target="../media/media1.mp4"/><Relationship Id="rId1" Type="http://schemas.openxmlformats.org/officeDocument/2006/relationships/video" Target="NULL" TargetMode="Externa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6" Type="http://schemas.openxmlformats.org/officeDocument/2006/relationships/slideLayout" Target="../slideLayouts/slideLayout15.xml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tags" Target="../tags/tag21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403647" y="1841966"/>
            <a:ext cx="6336704" cy="12687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库的调查与实现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期末大作业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等腰三角形 26"/>
          <p:cNvSpPr/>
          <p:nvPr/>
        </p:nvSpPr>
        <p:spPr>
          <a:xfrm>
            <a:off x="1115616" y="4011910"/>
            <a:ext cx="851351" cy="506643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26"/>
          <p:cNvSpPr/>
          <p:nvPr/>
        </p:nvSpPr>
        <p:spPr>
          <a:xfrm rot="5400000">
            <a:off x="265949" y="3103290"/>
            <a:ext cx="531270" cy="601918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369815 w 1135134"/>
              <a:gd name="connsiteY0-18" fmla="*/ 675524 h 675524"/>
              <a:gd name="connsiteX1-19" fmla="*/ 0 w 1135134"/>
              <a:gd name="connsiteY1-20" fmla="*/ 0 h 675524"/>
              <a:gd name="connsiteX2-21" fmla="*/ 1135134 w 1135134"/>
              <a:gd name="connsiteY2-22" fmla="*/ 391312 h 675524"/>
              <a:gd name="connsiteX3-23" fmla="*/ 369815 w 1135134"/>
              <a:gd name="connsiteY3-24" fmla="*/ 675524 h 675524"/>
              <a:gd name="connsiteX0-25" fmla="*/ 369815 w 1199659"/>
              <a:gd name="connsiteY0-26" fmla="*/ 675524 h 1359189"/>
              <a:gd name="connsiteX1-27" fmla="*/ 0 w 1199659"/>
              <a:gd name="connsiteY1-28" fmla="*/ 0 h 1359189"/>
              <a:gd name="connsiteX2-29" fmla="*/ 1199659 w 1199659"/>
              <a:gd name="connsiteY2-30" fmla="*/ 1359189 h 1359189"/>
              <a:gd name="connsiteX3-31" fmla="*/ 369815 w 1199659"/>
              <a:gd name="connsiteY3-32" fmla="*/ 675524 h 13591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99659" h="1359189">
                <a:moveTo>
                  <a:pt x="369815" y="675524"/>
                </a:moveTo>
                <a:lnTo>
                  <a:pt x="0" y="0"/>
                </a:lnTo>
                <a:lnTo>
                  <a:pt x="1199659" y="1359189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3293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模型</a:t>
            </a:r>
            <a:r>
              <a:rPr lang="zh-CN" altLang="en-US" sz="2400" b="1">
                <a:solidFill>
                  <a:schemeClr val="bg1"/>
                </a:solidFill>
              </a:rPr>
              <a:t>流程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PA_库_矩形 6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_库_矩形 8"/>
          <p:cNvSpPr/>
          <p:nvPr>
            <p:custDataLst>
              <p:tags r:id="rId2"/>
            </p:custDataLst>
          </p:nvPr>
        </p:nvSpPr>
        <p:spPr>
          <a:xfrm>
            <a:off x="0" y="4793232"/>
            <a:ext cx="9144000" cy="376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4"/>
          <p:cNvSpPr txBox="1"/>
          <p:nvPr/>
        </p:nvSpPr>
        <p:spPr>
          <a:xfrm>
            <a:off x="1081014" y="1971652"/>
            <a:ext cx="6981972" cy="597535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</a:t>
            </a:r>
            <a:r>
              <a:rPr lang="zh-CN" altLang="en-US" sz="3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</a:t>
            </a:r>
            <a:endParaRPr lang="zh-CN" altLang="en-US" sz="3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67944" y="2643758"/>
            <a:ext cx="117983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</a:rPr>
              <a:t>发展</a:t>
            </a:r>
            <a:r>
              <a:rPr lang="zh-CN" altLang="en-US" sz="1400" dirty="0">
                <a:solidFill>
                  <a:schemeClr val="bg1"/>
                </a:solidFill>
              </a:rPr>
              <a:t>历程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0" y="0"/>
            <a:ext cx="3293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发展</a:t>
            </a:r>
            <a:r>
              <a:rPr lang="zh-CN" altLang="en-US" sz="2400" b="1">
                <a:solidFill>
                  <a:schemeClr val="bg1"/>
                </a:solidFill>
              </a:rPr>
              <a:t>历程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251460" y="5506085"/>
            <a:ext cx="50800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4" name="图片 3" descr="发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6885"/>
            <a:ext cx="9144635" cy="45167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矩形 6"/>
          <p:cNvSpPr/>
          <p:nvPr>
            <p:custDataLst>
              <p:tags r:id="rId1"/>
            </p:custDataLst>
          </p:nvPr>
        </p:nvSpPr>
        <p:spPr>
          <a:xfrm>
            <a:off x="-180340" y="-20320"/>
            <a:ext cx="9312910" cy="5303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4"/>
          <p:cNvSpPr txBox="1"/>
          <p:nvPr/>
        </p:nvSpPr>
        <p:spPr>
          <a:xfrm>
            <a:off x="985764" y="2272642"/>
            <a:ext cx="6981972" cy="597535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 </a:t>
            </a:r>
            <a:r>
              <a: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用途</a:t>
            </a:r>
            <a:r>
              <a: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介绍</a:t>
            </a:r>
            <a:endParaRPr kumimoji="0" lang="zh-CN" altLang="en-US" sz="3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8534" y="2870453"/>
            <a:ext cx="117983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</a:rPr>
              <a:t>功能</a:t>
            </a:r>
            <a:r>
              <a:rPr lang="zh-CN" altLang="en-US" sz="1400" dirty="0">
                <a:solidFill>
                  <a:schemeClr val="bg1"/>
                </a:solidFill>
              </a:rPr>
              <a:t>概述</a:t>
            </a:r>
            <a:endParaRPr lang="zh-CN" altLang="en-US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</a:rPr>
              <a:t>具体</a:t>
            </a:r>
            <a:r>
              <a:rPr lang="zh-CN" altLang="en-US" sz="1400" dirty="0">
                <a:solidFill>
                  <a:schemeClr val="bg1"/>
                </a:solidFill>
              </a:rPr>
              <a:t>实现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PA_库_矩形 8"/>
          <p:cNvSpPr/>
          <p:nvPr>
            <p:custDataLst>
              <p:tags r:id="rId2"/>
            </p:custDataLst>
          </p:nvPr>
        </p:nvSpPr>
        <p:spPr>
          <a:xfrm>
            <a:off x="-220980" y="4876165"/>
            <a:ext cx="9364980" cy="375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0" y="0"/>
            <a:ext cx="3293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</a:rPr>
              <a:t>  </a:t>
            </a:r>
            <a:r>
              <a:rPr lang="zh-CN" altLang="en-US" sz="2400" b="1">
                <a:solidFill>
                  <a:schemeClr val="bg1"/>
                </a:solidFill>
              </a:rPr>
              <a:t>功能</a:t>
            </a:r>
            <a:r>
              <a:rPr lang="zh-CN" altLang="en-US" sz="2400" b="1">
                <a:solidFill>
                  <a:schemeClr val="bg1"/>
                </a:solidFill>
              </a:rPr>
              <a:t>概述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4785" y="680085"/>
            <a:ext cx="7331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Numpy</a:t>
            </a:r>
            <a:r>
              <a:rPr lang="zh-CN" altLang="en-US" b="1"/>
              <a:t>库常用功能概述：根据函数功能我们分为</a:t>
            </a:r>
            <a:r>
              <a:rPr lang="en-US" altLang="zh-CN" b="1"/>
              <a:t>12</a:t>
            </a:r>
            <a:r>
              <a:rPr lang="zh-CN" altLang="en-US" b="1"/>
              <a:t>组</a:t>
            </a:r>
            <a:endParaRPr lang="zh-CN" altLang="en-US" b="1"/>
          </a:p>
        </p:txBody>
      </p:sp>
      <p:pic>
        <p:nvPicPr>
          <p:cNvPr id="6" name="图片 5" descr="未命名绘图.drawio"/>
          <p:cNvPicPr>
            <a:picLocks noChangeAspect="1"/>
          </p:cNvPicPr>
          <p:nvPr/>
        </p:nvPicPr>
        <p:blipFill>
          <a:blip r:embed="rId1"/>
          <a:srcRect l="55125"/>
          <a:stretch>
            <a:fillRect/>
          </a:stretch>
        </p:blipFill>
        <p:spPr>
          <a:xfrm>
            <a:off x="828040" y="1203960"/>
            <a:ext cx="7113905" cy="3676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0" y="0"/>
            <a:ext cx="4996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</a:rPr>
              <a:t> </a:t>
            </a:r>
            <a:r>
              <a:rPr lang="zh-CN" altLang="en-US" sz="2400" b="1">
                <a:solidFill>
                  <a:schemeClr val="bg1"/>
                </a:solidFill>
              </a:rPr>
              <a:t>功能概述</a:t>
            </a:r>
            <a:r>
              <a:rPr lang="en-US" altLang="zh-CN" sz="2400" b="1">
                <a:solidFill>
                  <a:schemeClr val="bg1"/>
                </a:solidFill>
              </a:rPr>
              <a:t>——</a:t>
            </a:r>
            <a:r>
              <a:rPr lang="zh-CN" altLang="en-US" sz="2400" b="1">
                <a:solidFill>
                  <a:schemeClr val="bg1"/>
                </a:solidFill>
              </a:rPr>
              <a:t>创建</a:t>
            </a:r>
            <a:r>
              <a:rPr lang="zh-CN" altLang="en-US" sz="2400" b="1">
                <a:solidFill>
                  <a:schemeClr val="bg1"/>
                </a:solidFill>
              </a:rPr>
              <a:t>数组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" y="1203960"/>
            <a:ext cx="470281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1.Array</a:t>
            </a:r>
            <a:r>
              <a:rPr lang="zh-CN" altLang="en-US"/>
              <a:t>函数：</a:t>
            </a:r>
            <a:endParaRPr lang="zh-CN" altLang="en-US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它用于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创建</a:t>
            </a:r>
            <a:r>
              <a:rPr lang="zh-CN" altLang="en-US" dirty="0">
                <a:sym typeface="+mn-ea"/>
              </a:rPr>
              <a:t>一维或多维数组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Dtype:生成数组所需的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数据类型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ndim:指定生成数组的最小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维度数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还可以使用此函数将pandas的df和series转为NumPy数组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12690" y="555625"/>
            <a:ext cx="4095750" cy="1343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#案例一</a:t>
            </a:r>
            <a:r>
              <a:rPr lang="zh-CN" altLang="en-US"/>
              <a:t>：创建数组并指定</a:t>
            </a:r>
            <a:r>
              <a:rPr lang="zh-CN" altLang="en-US"/>
              <a:t>数据类型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输出：</a:t>
            </a:r>
            <a:r>
              <a:rPr lang="en-US" altLang="zh-CN"/>
              <a:t>array([1, 2, 3, 4, 5])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5004435" y="1995805"/>
            <a:ext cx="4095750" cy="2536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#案例</a:t>
            </a:r>
            <a:r>
              <a:rPr lang="zh-CN" altLang="en-US">
                <a:solidFill>
                  <a:srgbClr val="FF0000"/>
                </a:solidFill>
              </a:rPr>
              <a:t>二</a:t>
            </a:r>
            <a:r>
              <a:rPr lang="en-US" altLang="zh-CN"/>
              <a:t>：将pandas的df转为NumPy数组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br>
              <a:rPr lang="en-US" altLang="zh-CN"/>
            </a:br>
            <a:endParaRPr lang="en-US" altLang="zh-CN"/>
          </a:p>
          <a:p>
            <a:r>
              <a:rPr lang="zh-CN" altLang="en-US"/>
              <a:t>输出：array(['Male', 'Male', 'Female'], dtype=object)</a:t>
            </a:r>
            <a:endParaRPr lang="zh-CN" altLang="en-US"/>
          </a:p>
        </p:txBody>
      </p:sp>
      <p:pic>
        <p:nvPicPr>
          <p:cNvPr id="9" name="图片 8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6190" y="2643505"/>
            <a:ext cx="3936365" cy="1186180"/>
          </a:xfrm>
          <a:prstGeom prst="rect">
            <a:avLst/>
          </a:prstGeom>
        </p:spPr>
      </p:pic>
      <p:pic>
        <p:nvPicPr>
          <p:cNvPr id="10" name="图片 9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90" y="1056640"/>
            <a:ext cx="4017645" cy="5791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7950" y="555625"/>
            <a:ext cx="6275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该类函数主要实现了各种数组的</a:t>
            </a:r>
            <a:r>
              <a:rPr lang="zh-CN" altLang="en-US" sz="2000" b="1"/>
              <a:t>创建：</a:t>
            </a:r>
            <a:endParaRPr lang="zh-CN" altLang="en-US" sz="20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0" y="0"/>
            <a:ext cx="4996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</a:rPr>
              <a:t> </a:t>
            </a:r>
            <a:r>
              <a:rPr lang="zh-CN" altLang="en-US" sz="2400" b="1">
                <a:solidFill>
                  <a:schemeClr val="bg1"/>
                </a:solidFill>
              </a:rPr>
              <a:t>功能概述</a:t>
            </a:r>
            <a:r>
              <a:rPr lang="en-US" altLang="zh-CN" sz="2400" b="1">
                <a:solidFill>
                  <a:schemeClr val="bg1"/>
                </a:solidFill>
              </a:rPr>
              <a:t>——</a:t>
            </a:r>
            <a:r>
              <a:rPr lang="zh-CN" altLang="en-US" sz="2400" b="1">
                <a:solidFill>
                  <a:schemeClr val="bg1"/>
                </a:solidFill>
              </a:rPr>
              <a:t>数组</a:t>
            </a:r>
            <a:r>
              <a:rPr lang="zh-CN" altLang="en-US" sz="2400" b="1">
                <a:solidFill>
                  <a:schemeClr val="bg1"/>
                </a:solidFill>
              </a:rPr>
              <a:t>操作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" y="1203960"/>
            <a:ext cx="4702810" cy="2113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1.min</a:t>
            </a:r>
            <a:r>
              <a:rPr lang="zh-CN" altLang="en-US"/>
              <a:t>函数：返回数组中的最小值</a:t>
            </a:r>
            <a:endParaRPr lang="zh-CN" altLang="en-US"/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0000"/>
                </a:solidFill>
              </a:rPr>
              <a:t>axis</a:t>
            </a:r>
            <a:r>
              <a:rPr lang="zh-CN" altLang="en-US"/>
              <a:t>:用于操作的轴。</a:t>
            </a:r>
            <a:endParaRPr lang="zh-CN" altLang="en-US"/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0000"/>
                </a:solidFill>
              </a:rPr>
              <a:t>out</a:t>
            </a:r>
            <a:r>
              <a:rPr lang="zh-CN" altLang="en-US"/>
              <a:t>:用于存储输出的数组</a:t>
            </a:r>
            <a:endParaRPr lang="zh-CN" altLang="en-US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12690" y="555625"/>
            <a:ext cx="409575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#案例一</a:t>
            </a:r>
            <a:r>
              <a:rPr lang="zh-CN" altLang="en-US"/>
              <a:t>：求数组中的</a:t>
            </a:r>
            <a:r>
              <a:rPr lang="zh-CN" altLang="en-US"/>
              <a:t>最小值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07950" y="555625"/>
            <a:ext cx="42367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该类函数主要实现了对数组的</a:t>
            </a:r>
            <a:r>
              <a:rPr lang="zh-CN" altLang="en-US" sz="2000" b="1"/>
              <a:t>运算：</a:t>
            </a:r>
            <a:endParaRPr lang="zh-CN" altLang="en-US" sz="2000" b="1"/>
          </a:p>
        </p:txBody>
      </p:sp>
      <p:pic>
        <p:nvPicPr>
          <p:cNvPr id="2" name="图片 1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6190" y="954405"/>
            <a:ext cx="4112260" cy="18840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76190" y="2931795"/>
            <a:ext cx="409575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tx1"/>
                </a:solidFill>
              </a:rPr>
              <a:t>输出：1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 descr="9.1"/>
          <p:cNvPicPr>
            <a:picLocks noChangeAspect="1"/>
          </p:cNvPicPr>
          <p:nvPr/>
        </p:nvPicPr>
        <p:blipFill>
          <a:blip r:embed="rId2"/>
          <a:srcRect t="34370" r="40198" b="26813"/>
          <a:stretch>
            <a:fillRect/>
          </a:stretch>
        </p:blipFill>
        <p:spPr>
          <a:xfrm>
            <a:off x="-36195" y="1707515"/>
            <a:ext cx="5130165" cy="2438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0" y="0"/>
            <a:ext cx="4996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</a:rPr>
              <a:t> </a:t>
            </a:r>
            <a:r>
              <a:rPr lang="zh-CN" altLang="en-US" sz="2400" b="1">
                <a:solidFill>
                  <a:schemeClr val="bg1"/>
                </a:solidFill>
              </a:rPr>
              <a:t>功能概述</a:t>
            </a:r>
            <a:r>
              <a:rPr lang="en-US" altLang="zh-CN" sz="2400" b="1">
                <a:solidFill>
                  <a:schemeClr val="bg1"/>
                </a:solidFill>
              </a:rPr>
              <a:t>——</a:t>
            </a:r>
            <a:r>
              <a:rPr lang="zh-CN" altLang="en-US" sz="2400" b="1">
                <a:solidFill>
                  <a:schemeClr val="bg1"/>
                </a:solidFill>
              </a:rPr>
              <a:t>替换数组</a:t>
            </a:r>
            <a:r>
              <a:rPr lang="zh-CN" altLang="en-US" sz="2400" b="1">
                <a:solidFill>
                  <a:schemeClr val="bg1"/>
                </a:solidFill>
              </a:rPr>
              <a:t>值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" y="1203960"/>
            <a:ext cx="4718685" cy="2113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1.where</a:t>
            </a:r>
            <a:r>
              <a:rPr lang="zh-CN" altLang="en-US"/>
              <a:t>函数：返回数组中的最小值</a:t>
            </a:r>
            <a:endParaRPr lang="zh-CN" altLang="en-US"/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0000"/>
                </a:solidFill>
              </a:rPr>
              <a:t>condition</a:t>
            </a:r>
            <a:r>
              <a:rPr lang="zh-CN" altLang="en-US"/>
              <a:t>:匹配的条件。如果true则返回x，否则y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12690" y="555625"/>
            <a:ext cx="409575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#案例一</a:t>
            </a:r>
            <a:r>
              <a:rPr lang="zh-CN" altLang="en-US"/>
              <a:t>：筛选数组</a:t>
            </a:r>
            <a:r>
              <a:rPr lang="zh-CN" altLang="en-US"/>
              <a:t>值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07950" y="555625"/>
            <a:ext cx="4236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该类函数主要实现了对数组内容的</a:t>
            </a:r>
            <a:r>
              <a:rPr lang="zh-CN" altLang="en-US" sz="2000" b="1"/>
              <a:t>修改：</a:t>
            </a:r>
            <a:endParaRPr lang="zh-CN" altLang="en-US" sz="2000" b="1"/>
          </a:p>
        </p:txBody>
      </p:sp>
      <p:sp>
        <p:nvSpPr>
          <p:cNvPr id="3" name="文本框 2"/>
          <p:cNvSpPr txBox="1"/>
          <p:nvPr/>
        </p:nvSpPr>
        <p:spPr>
          <a:xfrm>
            <a:off x="5147945" y="4084320"/>
            <a:ext cx="409575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tx1"/>
                </a:solidFill>
              </a:rPr>
              <a:t>输出：array([ 2,  3,  4,  5,  6,  7,  8,  9, 10, 11])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725930"/>
            <a:ext cx="4832350" cy="480060"/>
          </a:xfrm>
          <a:prstGeom prst="rect">
            <a:avLst/>
          </a:prstGeom>
        </p:spPr>
      </p:pic>
      <p:pic>
        <p:nvPicPr>
          <p:cNvPr id="9" name="图片 8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45" y="915670"/>
            <a:ext cx="3454400" cy="30867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1.1"/>
          <p:cNvPicPr>
            <a:picLocks noChangeAspect="1"/>
          </p:cNvPicPr>
          <p:nvPr/>
        </p:nvPicPr>
        <p:blipFill>
          <a:blip r:embed="rId1"/>
          <a:srcRect r="28593" b="15926"/>
          <a:stretch>
            <a:fillRect/>
          </a:stretch>
        </p:blipFill>
        <p:spPr>
          <a:xfrm>
            <a:off x="55880" y="1779905"/>
            <a:ext cx="5377815" cy="4222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0"/>
            <a:ext cx="4996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</a:rPr>
              <a:t> </a:t>
            </a:r>
            <a:r>
              <a:rPr lang="zh-CN" altLang="en-US" sz="2400" b="1">
                <a:solidFill>
                  <a:schemeClr val="bg1"/>
                </a:solidFill>
              </a:rPr>
              <a:t>功能概述</a:t>
            </a:r>
            <a:r>
              <a:rPr lang="en-US" altLang="zh-CN" sz="2400" b="1">
                <a:solidFill>
                  <a:schemeClr val="bg1"/>
                </a:solidFill>
              </a:rPr>
              <a:t>——</a:t>
            </a:r>
            <a:r>
              <a:rPr lang="zh-CN" altLang="en-US" sz="2400" b="1">
                <a:solidFill>
                  <a:schemeClr val="bg1"/>
                </a:solidFill>
              </a:rPr>
              <a:t>集合</a:t>
            </a:r>
            <a:r>
              <a:rPr lang="zh-CN" altLang="en-US" sz="2400" b="1">
                <a:solidFill>
                  <a:schemeClr val="bg1"/>
                </a:solidFill>
              </a:rPr>
              <a:t>操作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" y="1203960"/>
            <a:ext cx="4718685" cy="2113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1.intersect1d</a:t>
            </a:r>
            <a:r>
              <a:rPr lang="zh-CN" altLang="en-US"/>
              <a:t>函数：查找公共</a:t>
            </a:r>
            <a:r>
              <a:rPr lang="zh-CN" altLang="en-US"/>
              <a:t>元素</a:t>
            </a:r>
            <a:endParaRPr lang="zh-CN" altLang="en-US"/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>
              <a:solidFill>
                <a:srgbClr val="FF0000"/>
              </a:solidFill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0000"/>
                </a:solidFill>
              </a:rPr>
              <a:t>Assume_unique</a:t>
            </a:r>
            <a:r>
              <a:rPr lang="zh-CN" altLang="en-US"/>
              <a:t>:如果为真值，则假设输入数组都是唯一的。</a:t>
            </a:r>
            <a:endParaRPr lang="zh-CN" altLang="en-US">
              <a:solidFill>
                <a:srgbClr val="FF0000"/>
              </a:solidFill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0000"/>
                </a:solidFill>
              </a:rPr>
              <a:t>Return_indices</a:t>
            </a:r>
            <a:r>
              <a:rPr lang="zh-CN" altLang="en-US"/>
              <a:t>:如果为真，则返回公共元素的索引。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12690" y="555625"/>
            <a:ext cx="4095750" cy="1969770"/>
          </a:xfrm>
          <a:prstGeom prst="rect">
            <a:avLst/>
          </a:prstGeom>
          <a:noFill/>
          <a:ln>
            <a:solidFill>
              <a:srgbClr val="FF2600"/>
            </a:solidFill>
          </a:ln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#案例一</a:t>
            </a:r>
            <a:r>
              <a:rPr lang="zh-CN" altLang="en-US"/>
              <a:t>：查找公共</a:t>
            </a:r>
            <a:r>
              <a:rPr lang="zh-CN" altLang="en-US"/>
              <a:t>元素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07950" y="555625"/>
            <a:ext cx="4236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该类函数主要实现了对多个数组</a:t>
            </a:r>
            <a:r>
              <a:rPr lang="zh-CN" altLang="en-US" sz="2000" b="1"/>
              <a:t>集合的</a:t>
            </a:r>
            <a:r>
              <a:rPr lang="zh-CN" altLang="en-US" sz="2000" b="1"/>
              <a:t>操作：</a:t>
            </a:r>
            <a:endParaRPr lang="zh-CN" altLang="en-US" sz="2000" b="1"/>
          </a:p>
        </p:txBody>
      </p:sp>
      <p:sp>
        <p:nvSpPr>
          <p:cNvPr id="3" name="文本框 2"/>
          <p:cNvSpPr txBox="1"/>
          <p:nvPr/>
        </p:nvSpPr>
        <p:spPr>
          <a:xfrm>
            <a:off x="5015865" y="2139950"/>
            <a:ext cx="409575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tx1"/>
                </a:solidFill>
              </a:rPr>
              <a:t>输出：array([1, 3, 4, 5])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555" y="941705"/>
            <a:ext cx="372872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图片 12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4435" y="2787650"/>
            <a:ext cx="4091940" cy="7918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0"/>
            <a:ext cx="4996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</a:rPr>
              <a:t> </a:t>
            </a:r>
            <a:r>
              <a:rPr lang="zh-CN" altLang="en-US" sz="2400" b="1">
                <a:solidFill>
                  <a:schemeClr val="bg1"/>
                </a:solidFill>
              </a:rPr>
              <a:t>功能概述</a:t>
            </a:r>
            <a:r>
              <a:rPr lang="en-US" altLang="zh-CN" sz="2400" b="1">
                <a:solidFill>
                  <a:schemeClr val="bg1"/>
                </a:solidFill>
              </a:rPr>
              <a:t>——</a:t>
            </a:r>
            <a:r>
              <a:rPr lang="zh-CN" altLang="en-US" sz="2400" b="1">
                <a:solidFill>
                  <a:schemeClr val="bg1"/>
                </a:solidFill>
              </a:rPr>
              <a:t>数组</a:t>
            </a:r>
            <a:r>
              <a:rPr lang="zh-CN" altLang="en-US" sz="2400" b="1">
                <a:solidFill>
                  <a:schemeClr val="bg1"/>
                </a:solidFill>
              </a:rPr>
              <a:t>分割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" y="1203960"/>
            <a:ext cx="4369435" cy="938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1.LisLit</a:t>
            </a:r>
            <a:r>
              <a:rPr lang="zh-CN" altLang="en-US"/>
              <a:t>函数：实现将数据水平分割为n个相等的部分</a:t>
            </a:r>
            <a:endParaRPr lang="zh-CN" altLang="en-US"/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1345" y="2283460"/>
            <a:ext cx="4095750" cy="2270125"/>
          </a:xfrm>
          <a:prstGeom prst="rect">
            <a:avLst/>
          </a:prstGeom>
          <a:noFill/>
          <a:ln>
            <a:solidFill>
              <a:srgbClr val="FF2600"/>
            </a:solidFill>
          </a:ln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#案例</a:t>
            </a:r>
            <a:r>
              <a:rPr lang="zh-CN" altLang="en-US"/>
              <a:t>：数组</a:t>
            </a:r>
            <a:r>
              <a:rPr lang="zh-CN" altLang="en-US"/>
              <a:t>水平分割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07950" y="555625"/>
            <a:ext cx="42367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该类函数主要实现了对数组的</a:t>
            </a:r>
            <a:r>
              <a:rPr lang="zh-CN" altLang="en-US" sz="2000" b="1"/>
              <a:t>分割：</a:t>
            </a:r>
            <a:endParaRPr lang="zh-CN" altLang="en-US" sz="2000" b="1"/>
          </a:p>
        </p:txBody>
      </p:sp>
      <p:sp>
        <p:nvSpPr>
          <p:cNvPr id="3" name="文本框 2"/>
          <p:cNvSpPr txBox="1"/>
          <p:nvPr/>
        </p:nvSpPr>
        <p:spPr>
          <a:xfrm>
            <a:off x="604520" y="3867785"/>
            <a:ext cx="4095750" cy="748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tx1"/>
                </a:solidFill>
              </a:rPr>
              <a:t>输出：[array([[3, 4],[6, 7]]),array([[5, 2],[2, 6]])]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 descr="13"/>
          <p:cNvPicPr>
            <a:picLocks noChangeAspect="1"/>
          </p:cNvPicPr>
          <p:nvPr/>
        </p:nvPicPr>
        <p:blipFill>
          <a:blip r:embed="rId2"/>
          <a:srcRect b="8252"/>
          <a:stretch>
            <a:fillRect/>
          </a:stretch>
        </p:blipFill>
        <p:spPr>
          <a:xfrm>
            <a:off x="664845" y="2787650"/>
            <a:ext cx="3997960" cy="7200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74565" y="1131570"/>
            <a:ext cx="4369435" cy="938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2.V</a:t>
            </a:r>
            <a:r>
              <a:rPr lang="en-US" altLang="zh-CN"/>
              <a:t>spLit</a:t>
            </a:r>
            <a:r>
              <a:rPr lang="zh-CN" altLang="en-US"/>
              <a:t>函数：将数据垂直分割为 n 个相等的部分</a:t>
            </a:r>
            <a:endParaRPr lang="zh-CN" altLang="en-US"/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911090" y="2283460"/>
            <a:ext cx="4095750" cy="2270125"/>
          </a:xfrm>
          <a:prstGeom prst="rect">
            <a:avLst/>
          </a:prstGeom>
          <a:noFill/>
          <a:ln>
            <a:solidFill>
              <a:srgbClr val="FF2600"/>
            </a:solidFill>
          </a:ln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#案例</a:t>
            </a:r>
            <a:r>
              <a:rPr lang="zh-CN" altLang="en-US"/>
              <a:t>：数组</a:t>
            </a:r>
            <a:r>
              <a:rPr lang="zh-CN" altLang="en-US"/>
              <a:t>垂直分割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4932045" y="3867785"/>
            <a:ext cx="4095750" cy="748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tx1"/>
                </a:solidFill>
              </a:rPr>
              <a:t>输出：[array([[3, 4, 5, 2]]), array([[6, 7, 2, 6]])]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0" y="0"/>
            <a:ext cx="4996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</a:rPr>
              <a:t> </a:t>
            </a:r>
            <a:r>
              <a:rPr lang="zh-CN" altLang="en-US" sz="2400" b="1">
                <a:solidFill>
                  <a:schemeClr val="bg1"/>
                </a:solidFill>
              </a:rPr>
              <a:t>功能概述</a:t>
            </a:r>
            <a:r>
              <a:rPr lang="en-US" altLang="zh-CN" sz="2400" b="1">
                <a:solidFill>
                  <a:schemeClr val="bg1"/>
                </a:solidFill>
              </a:rPr>
              <a:t>——</a:t>
            </a:r>
            <a:r>
              <a:rPr lang="zh-CN" altLang="en-US" sz="2400" b="1">
                <a:solidFill>
                  <a:schemeClr val="bg1"/>
                </a:solidFill>
              </a:rPr>
              <a:t>数组叠加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" y="1203960"/>
            <a:ext cx="4469130" cy="935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1.</a:t>
            </a:r>
            <a:r>
              <a:t>hstack</a:t>
            </a:r>
            <a:r>
              <a:rPr lang="zh-CN"/>
              <a:t>函数：实现</a:t>
            </a:r>
            <a:r>
              <a:t>在另一个数组的末尾追加一个数组</a:t>
            </a:r>
            <a:r>
              <a:rPr lang="zh-CN"/>
              <a:t>（水平</a:t>
            </a:r>
            <a:r>
              <a:rPr lang="zh-CN"/>
              <a:t>叠加）</a:t>
            </a:r>
            <a:endParaRPr lang="zh-CN"/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>
              <a:solidFill>
                <a:srgbClr val="FF0000"/>
              </a:solidFill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7995" y="2371725"/>
            <a:ext cx="4095750" cy="2270125"/>
          </a:xfrm>
          <a:prstGeom prst="rect">
            <a:avLst/>
          </a:prstGeom>
          <a:noFill/>
          <a:ln>
            <a:solidFill>
              <a:srgbClr val="FF2600"/>
            </a:solidFill>
          </a:ln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#案例一</a:t>
            </a:r>
            <a:r>
              <a:rPr lang="zh-CN" altLang="en-US"/>
              <a:t>：数组水平</a:t>
            </a:r>
            <a:r>
              <a:rPr lang="zh-CN" altLang="en-US"/>
              <a:t>叠加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07950" y="555625"/>
            <a:ext cx="4236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该类函数主要实现了对数组的组合</a:t>
            </a:r>
            <a:r>
              <a:rPr lang="zh-CN" altLang="en-US" sz="2000" b="1"/>
              <a:t>叠加：</a:t>
            </a:r>
            <a:endParaRPr lang="zh-CN" altLang="en-US" sz="2000" b="1"/>
          </a:p>
        </p:txBody>
      </p:sp>
      <p:sp>
        <p:nvSpPr>
          <p:cNvPr id="3" name="文本框 2"/>
          <p:cNvSpPr txBox="1"/>
          <p:nvPr/>
        </p:nvSpPr>
        <p:spPr>
          <a:xfrm>
            <a:off x="471170" y="3956050"/>
            <a:ext cx="4095750" cy="748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tx1"/>
                </a:solidFill>
              </a:rPr>
              <a:t>输出：array([ 1,  2,  3,  4,  5,  1,  4,  9, 16, 25])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62500" y="1131570"/>
            <a:ext cx="4469130" cy="935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/>
              <a:t>2.</a:t>
            </a:r>
            <a:r>
              <a:t>vstack</a:t>
            </a:r>
            <a:r>
              <a:rPr lang="zh-CN"/>
              <a:t>函数：</a:t>
            </a:r>
            <a:r>
              <a:t>将一个数组堆叠在另一个数组上</a:t>
            </a:r>
            <a:r>
              <a:rPr lang="zh-CN"/>
              <a:t>（垂直</a:t>
            </a:r>
            <a:r>
              <a:rPr lang="zh-CN"/>
              <a:t>叠加）</a:t>
            </a:r>
            <a:endParaRPr lang="zh-CN"/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</p:txBody>
      </p:sp>
      <p:pic>
        <p:nvPicPr>
          <p:cNvPr id="5" name="图片 4" descr="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145" y="2787650"/>
            <a:ext cx="3402330" cy="10839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57115" y="2371725"/>
            <a:ext cx="4095750" cy="2270125"/>
          </a:xfrm>
          <a:prstGeom prst="rect">
            <a:avLst/>
          </a:prstGeom>
          <a:noFill/>
          <a:ln>
            <a:solidFill>
              <a:srgbClr val="FF2600"/>
            </a:solidFill>
          </a:ln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#案例一</a:t>
            </a:r>
            <a:r>
              <a:rPr lang="zh-CN" altLang="en-US"/>
              <a:t>：数组</a:t>
            </a:r>
            <a:r>
              <a:rPr lang="zh-CN" altLang="en-US"/>
              <a:t>垂直叠加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4860290" y="3956050"/>
            <a:ext cx="4095750" cy="748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tx1"/>
                </a:solidFill>
              </a:rPr>
              <a:t>输出：array([[ 1,  2,  3,  4,  5],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      [ 1,  4,  9, 16, 25]])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3" name="图片 12" descr="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5" y="2804160"/>
            <a:ext cx="3325495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38"/>
          <p:cNvSpPr txBox="1"/>
          <p:nvPr/>
        </p:nvSpPr>
        <p:spPr>
          <a:xfrm>
            <a:off x="-48080" y="2518125"/>
            <a:ext cx="34756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45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45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1996226" y="1802544"/>
            <a:ext cx="121951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405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05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3"/>
          <p:cNvCxnSpPr/>
          <p:nvPr/>
        </p:nvCxnSpPr>
        <p:spPr>
          <a:xfrm>
            <a:off x="3476755" y="671812"/>
            <a:ext cx="0" cy="4062239"/>
          </a:xfrm>
          <a:prstGeom prst="line">
            <a:avLst/>
          </a:prstGeom>
          <a:ln w="50800">
            <a:solidFill>
              <a:srgbClr val="112F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18"/>
          <p:cNvSpPr txBox="1"/>
          <p:nvPr/>
        </p:nvSpPr>
        <p:spPr>
          <a:xfrm>
            <a:off x="3780155" y="1509395"/>
            <a:ext cx="5259070" cy="2386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685800"/>
            <a:r>
              <a:rPr lang="en-US" altLang="zh-CN" sz="21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1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en-US" altLang="zh-CN" sz="21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/>
            <a:endParaRPr lang="en-US" altLang="zh-CN" sz="21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/>
            <a:r>
              <a:rPr lang="en-US" altLang="zh-CN" sz="21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1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发展历史</a:t>
            </a:r>
            <a:endParaRPr lang="en-US" altLang="zh-CN" sz="21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/>
            <a:endParaRPr lang="en-US" altLang="zh-CN" sz="21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/>
            <a:r>
              <a:rPr lang="en-US" altLang="zh-CN" sz="21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1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用途介绍</a:t>
            </a:r>
            <a:endParaRPr lang="en-US" altLang="zh-CN" sz="21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/>
            <a:endParaRPr lang="en-US" altLang="zh-CN" sz="21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/>
            <a:r>
              <a:rPr lang="en-US" altLang="zh-CN" sz="21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1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安装方式</a:t>
            </a:r>
            <a:endParaRPr lang="zh-CN" altLang="en-US" sz="21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/>
            <a:endParaRPr lang="zh-CN" altLang="en-US" sz="21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2787650"/>
            <a:ext cx="4953635" cy="2237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0"/>
            <a:ext cx="4996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</a:rPr>
              <a:t> </a:t>
            </a:r>
            <a:r>
              <a:rPr lang="zh-CN" altLang="en-US" sz="2400" b="1">
                <a:solidFill>
                  <a:schemeClr val="bg1"/>
                </a:solidFill>
              </a:rPr>
              <a:t>功能概述</a:t>
            </a:r>
            <a:r>
              <a:rPr lang="en-US" altLang="zh-CN" sz="2400" b="1">
                <a:solidFill>
                  <a:schemeClr val="bg1"/>
                </a:solidFill>
              </a:rPr>
              <a:t>——</a:t>
            </a:r>
            <a:r>
              <a:rPr lang="zh-CN" altLang="en-US" sz="2400" b="1">
                <a:solidFill>
                  <a:schemeClr val="bg1"/>
                </a:solidFill>
              </a:rPr>
              <a:t>数组</a:t>
            </a:r>
            <a:r>
              <a:rPr lang="zh-CN" altLang="en-US" sz="2400" b="1">
                <a:solidFill>
                  <a:schemeClr val="bg1"/>
                </a:solidFill>
              </a:rPr>
              <a:t>比较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93370" y="1099185"/>
            <a:ext cx="8715375" cy="1271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1.</a:t>
            </a:r>
            <a:r>
              <a:rPr>
                <a:sym typeface="+mn-ea"/>
              </a:rPr>
              <a:t>allclose 函数</a:t>
            </a:r>
            <a:r>
              <a:rPr lang="zh-CN"/>
              <a:t>：</a:t>
            </a:r>
            <a:r>
              <a:t>如果两个数组的形状相同，则 根据</a:t>
            </a:r>
            <a:r>
              <a:rPr>
                <a:solidFill>
                  <a:srgbClr val="FF0000"/>
                </a:solidFill>
              </a:rPr>
              <a:t>公差值</a:t>
            </a:r>
            <a:r>
              <a:t>查找两个数组是否</a:t>
            </a:r>
            <a:r>
              <a:rPr>
                <a:solidFill>
                  <a:srgbClr val="FF0000"/>
                </a:solidFill>
              </a:rPr>
              <a:t>相等</a:t>
            </a:r>
            <a:r>
              <a:t>或</a:t>
            </a:r>
            <a:r>
              <a:rPr>
                <a:solidFill>
                  <a:srgbClr val="FF0000"/>
                </a:solidFill>
              </a:rPr>
              <a:t>近似相等</a:t>
            </a:r>
            <a:endParaRPr>
              <a:solidFill>
                <a:srgbClr val="FF0000"/>
              </a:solidFill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>
              <a:solidFill>
                <a:srgbClr val="FF0000"/>
              </a:solidFill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67995" y="2371725"/>
            <a:ext cx="7973695" cy="22701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#案例一</a:t>
            </a:r>
            <a:r>
              <a:rPr lang="zh-CN" altLang="en-US"/>
              <a:t>：数组</a:t>
            </a:r>
            <a:r>
              <a:rPr lang="zh-CN" altLang="en-US"/>
              <a:t>比较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07950" y="555625"/>
            <a:ext cx="56330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该类函数主要实现了对数组形状的</a:t>
            </a:r>
            <a:r>
              <a:rPr lang="zh-CN" altLang="en-US" sz="2000" b="1"/>
              <a:t>比较：</a:t>
            </a:r>
            <a:endParaRPr lang="zh-CN" altLang="en-US" sz="2000" b="1"/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5436235" y="3651885"/>
            <a:ext cx="4095750" cy="374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tx1"/>
                </a:solidFill>
              </a:rPr>
              <a:t>输出：False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7.1"/>
          <p:cNvPicPr>
            <a:picLocks noChangeAspect="1"/>
          </p:cNvPicPr>
          <p:nvPr/>
        </p:nvPicPr>
        <p:blipFill>
          <a:blip r:embed="rId1"/>
          <a:srcRect t="20382" r="64000" b="28889"/>
          <a:stretch>
            <a:fillRect/>
          </a:stretch>
        </p:blipFill>
        <p:spPr>
          <a:xfrm>
            <a:off x="323850" y="1476375"/>
            <a:ext cx="3818890" cy="358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0"/>
            <a:ext cx="4996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</a:rPr>
              <a:t> </a:t>
            </a:r>
            <a:r>
              <a:rPr lang="zh-CN" altLang="en-US" sz="2400" b="1">
                <a:solidFill>
                  <a:schemeClr val="bg1"/>
                </a:solidFill>
              </a:rPr>
              <a:t>功能概述</a:t>
            </a:r>
            <a:r>
              <a:rPr lang="en-US" altLang="zh-CN" sz="2400" b="1">
                <a:solidFill>
                  <a:schemeClr val="bg1"/>
                </a:solidFill>
              </a:rPr>
              <a:t>——</a:t>
            </a:r>
            <a:r>
              <a:rPr lang="zh-CN" altLang="en-US" sz="2400" b="1">
                <a:solidFill>
                  <a:schemeClr val="bg1"/>
                </a:solidFill>
              </a:rPr>
              <a:t>重复的数组</a:t>
            </a:r>
            <a:r>
              <a:rPr lang="zh-CN" altLang="en-US" sz="2400" b="1">
                <a:solidFill>
                  <a:schemeClr val="bg1"/>
                </a:solidFill>
              </a:rPr>
              <a:t>元素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93370" y="1099185"/>
            <a:ext cx="8715375" cy="488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1.</a:t>
            </a:r>
            <a:r>
              <a:rPr lang="en-US">
                <a:sym typeface="+mn-ea"/>
              </a:rPr>
              <a:t>reoeat</a:t>
            </a:r>
            <a:r>
              <a:rPr>
                <a:sym typeface="+mn-ea"/>
              </a:rPr>
              <a:t> 函数</a:t>
            </a:r>
            <a:r>
              <a:rPr lang="zh-CN"/>
              <a:t>：</a:t>
            </a:r>
            <a:r>
              <a:t>它用于重复数组中的元素 n 次</a:t>
            </a: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5868035" y="720090"/>
            <a:ext cx="2463800" cy="3790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#案例一</a:t>
            </a:r>
            <a:r>
              <a:rPr lang="zh-CN" altLang="en-US"/>
              <a:t>：数组</a:t>
            </a:r>
            <a:r>
              <a:rPr lang="zh-CN" altLang="en-US"/>
              <a:t>扩充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07950" y="555625"/>
            <a:ext cx="56330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该类函数主要实现了</a:t>
            </a:r>
            <a:r>
              <a:rPr lang="zh-CN" altLang="en-US" sz="2000" b="1">
                <a:sym typeface="+mn-ea"/>
              </a:rPr>
              <a:t>重复</a:t>
            </a:r>
            <a:r>
              <a:rPr lang="zh-CN" altLang="en-US" sz="2000" b="1"/>
              <a:t>数组的元素 n 次：</a:t>
            </a:r>
            <a:endParaRPr lang="zh-CN" altLang="en-US" sz="2000" b="1"/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5507990" y="3274695"/>
            <a:ext cx="4095750" cy="374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tx1"/>
                </a:solidFill>
              </a:rPr>
              <a:t>输出：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995" y="2067560"/>
            <a:ext cx="4634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A</a:t>
            </a:r>
            <a:r>
              <a:rPr lang="zh-CN" altLang="en-US"/>
              <a:t>: 重复的元素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Repeats</a:t>
            </a:r>
            <a:r>
              <a:rPr lang="zh-CN" altLang="en-US"/>
              <a:t>: 重复的次数</a:t>
            </a:r>
            <a:endParaRPr lang="zh-CN" altLang="en-US"/>
          </a:p>
        </p:txBody>
      </p:sp>
      <p:pic>
        <p:nvPicPr>
          <p:cNvPr id="9" name="图片 8" descr="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155" y="1131570"/>
            <a:ext cx="3712845" cy="1965960"/>
          </a:xfrm>
          <a:prstGeom prst="rect">
            <a:avLst/>
          </a:prstGeom>
        </p:spPr>
      </p:pic>
      <p:pic>
        <p:nvPicPr>
          <p:cNvPr id="11" name="图片 10" descr="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080" y="3004185"/>
            <a:ext cx="1917700" cy="14643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0" y="0"/>
            <a:ext cx="4996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</a:rPr>
              <a:t> </a:t>
            </a:r>
            <a:r>
              <a:rPr lang="zh-CN" altLang="en-US" sz="2400" b="1">
                <a:solidFill>
                  <a:schemeClr val="bg1"/>
                </a:solidFill>
              </a:rPr>
              <a:t>功能概述</a:t>
            </a:r>
            <a:r>
              <a:rPr lang="en-US" altLang="zh-CN" sz="2400" b="1">
                <a:solidFill>
                  <a:schemeClr val="bg1"/>
                </a:solidFill>
              </a:rPr>
              <a:t>——</a:t>
            </a:r>
            <a:r>
              <a:rPr lang="zh-CN" altLang="en-US" sz="2400" b="1">
                <a:solidFill>
                  <a:schemeClr val="bg1"/>
                </a:solidFill>
              </a:rPr>
              <a:t>爱因斯坦</a:t>
            </a:r>
            <a:r>
              <a:rPr lang="zh-CN" altLang="en-US" sz="2400" b="1">
                <a:solidFill>
                  <a:schemeClr val="bg1"/>
                </a:solidFill>
              </a:rPr>
              <a:t>求和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51460" y="1099185"/>
            <a:ext cx="5107940" cy="488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1.</a:t>
            </a:r>
            <a:r>
              <a:rPr>
                <a:sym typeface="+mn-ea"/>
              </a:rPr>
              <a:t>einsum</a:t>
            </a:r>
            <a:r>
              <a:rPr>
                <a:sym typeface="+mn-ea"/>
              </a:rPr>
              <a:t> 函数</a:t>
            </a:r>
            <a:r>
              <a:rPr lang="zh-CN"/>
              <a:t>：</a:t>
            </a:r>
            <a:r>
              <a:t>此函数用于计算数组上的多维和线性代数运算</a:t>
            </a: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51685" y="2139950"/>
            <a:ext cx="2463800" cy="3790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#案例一</a:t>
            </a:r>
            <a:r>
              <a:rPr lang="zh-CN" altLang="en-US"/>
              <a:t>：数组</a:t>
            </a:r>
            <a:r>
              <a:rPr lang="zh-CN" altLang="en-US"/>
              <a:t>运算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07950" y="555625"/>
            <a:ext cx="6351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该类函数主要实现多维数组的</a:t>
            </a:r>
            <a:r>
              <a:rPr lang="zh-CN" altLang="en-US" sz="2000" b="1"/>
              <a:t>计算和线性代数运算：</a:t>
            </a:r>
            <a:endParaRPr lang="zh-CN" altLang="en-US" sz="2000" b="1"/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009140" y="4011930"/>
            <a:ext cx="4343400" cy="878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tx1"/>
                </a:solidFill>
              </a:rPr>
              <a:t>输出：array([[1, 2, 3],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      [4, 5, 6],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      [7, 8, 9]])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 descr="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140" y="2571750"/>
            <a:ext cx="4742180" cy="12077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560" y="0"/>
            <a:ext cx="304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sym typeface="+mn-ea"/>
              </a:rPr>
              <a:t>具体实现</a:t>
            </a:r>
            <a:endParaRPr lang="zh-CN" altLang="en-US" sz="2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950" y="555625"/>
            <a:ext cx="6275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程序展示：</a:t>
            </a:r>
            <a:endParaRPr lang="zh-CN" altLang="en-US" sz="2000" b="1"/>
          </a:p>
        </p:txBody>
      </p:sp>
      <p:pic>
        <p:nvPicPr>
          <p:cNvPr id="6" name="图片 5" descr="5"/>
          <p:cNvPicPr>
            <a:picLocks noChangeAspect="1"/>
          </p:cNvPicPr>
          <p:nvPr/>
        </p:nvPicPr>
        <p:blipFill>
          <a:blip r:embed="rId1"/>
          <a:srcRect b="17013"/>
          <a:stretch>
            <a:fillRect/>
          </a:stretch>
        </p:blipFill>
        <p:spPr>
          <a:xfrm>
            <a:off x="1979930" y="1049655"/>
            <a:ext cx="5400675" cy="38347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051685" y="1049655"/>
            <a:ext cx="2088515" cy="2882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7" idx="1"/>
          </p:cNvCxnSpPr>
          <p:nvPr/>
        </p:nvCxnSpPr>
        <p:spPr>
          <a:xfrm flipH="1">
            <a:off x="1331595" y="1193800"/>
            <a:ext cx="720090" cy="360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2625" y="1543050"/>
            <a:ext cx="1153160" cy="368300"/>
          </a:xfrm>
          <a:prstGeom prst="rect">
            <a:avLst/>
          </a:prstGeom>
          <a:noFill/>
          <a:ln w="19050">
            <a:solidFill>
              <a:srgbClr val="FF26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函数</a:t>
            </a:r>
            <a:r>
              <a:rPr lang="zh-CN" altLang="en-US"/>
              <a:t>选择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051685" y="1343660"/>
            <a:ext cx="5190490" cy="4330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10" idx="3"/>
          </p:cNvCxnSpPr>
          <p:nvPr/>
        </p:nvCxnSpPr>
        <p:spPr>
          <a:xfrm>
            <a:off x="7242175" y="1560195"/>
            <a:ext cx="426085" cy="291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452360" y="1851660"/>
            <a:ext cx="1621790" cy="368300"/>
          </a:xfrm>
          <a:prstGeom prst="rect">
            <a:avLst/>
          </a:prstGeom>
          <a:noFill/>
          <a:ln w="19050">
            <a:solidFill>
              <a:srgbClr val="FF26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输入操作</a:t>
            </a:r>
            <a:r>
              <a:rPr lang="zh-CN" altLang="en-US"/>
              <a:t>数组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051685" y="2287905"/>
            <a:ext cx="830580" cy="4279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3" idx="3"/>
          </p:cNvCxnSpPr>
          <p:nvPr/>
        </p:nvCxnSpPr>
        <p:spPr>
          <a:xfrm>
            <a:off x="2882265" y="2501900"/>
            <a:ext cx="681355" cy="4298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563620" y="2860040"/>
            <a:ext cx="1621790" cy="368300"/>
          </a:xfrm>
          <a:prstGeom prst="rect">
            <a:avLst/>
          </a:prstGeom>
          <a:noFill/>
          <a:ln w="19050">
            <a:solidFill>
              <a:srgbClr val="FF26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得到输出</a:t>
            </a:r>
            <a:r>
              <a:rPr lang="zh-CN" altLang="en-US"/>
              <a:t>结果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560" y="0"/>
            <a:ext cx="304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sym typeface="+mn-ea"/>
              </a:rPr>
              <a:t>具体实现</a:t>
            </a:r>
            <a:endParaRPr lang="zh-CN" altLang="en-US" sz="2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950" y="555625"/>
            <a:ext cx="6275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程序运行</a:t>
            </a:r>
            <a:r>
              <a:rPr lang="zh-CN" altLang="en-US" sz="2000" b="1"/>
              <a:t>实例展示：</a:t>
            </a:r>
            <a:endParaRPr lang="zh-CN" altLang="en-US" sz="2000" b="1"/>
          </a:p>
        </p:txBody>
      </p:sp>
      <p:pic>
        <p:nvPicPr>
          <p:cNvPr id="4" name="实例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435.000000"/>
                </p14:media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1505" y="915670"/>
            <a:ext cx="7966075" cy="4131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矩形 6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PA_库_矩形 4"/>
          <p:cNvSpPr/>
          <p:nvPr>
            <p:custDataLst>
              <p:tags r:id="rId2"/>
            </p:custDataLst>
          </p:nvPr>
        </p:nvSpPr>
        <p:spPr>
          <a:xfrm>
            <a:off x="0" y="4767451"/>
            <a:ext cx="9144000" cy="37605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_库_矩形 8"/>
          <p:cNvSpPr/>
          <p:nvPr>
            <p:custDataLst>
              <p:tags r:id="rId3"/>
            </p:custDataLst>
          </p:nvPr>
        </p:nvSpPr>
        <p:spPr>
          <a:xfrm>
            <a:off x="0" y="4793232"/>
            <a:ext cx="9144000" cy="376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4"/>
          <p:cNvSpPr txBox="1"/>
          <p:nvPr/>
        </p:nvSpPr>
        <p:spPr>
          <a:xfrm>
            <a:off x="1081014" y="1971652"/>
            <a:ext cx="6981972" cy="597535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 </a:t>
            </a:r>
            <a:r>
              <a: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安装</a:t>
            </a:r>
            <a:r>
              <a: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方式</a:t>
            </a:r>
            <a:endParaRPr kumimoji="0" lang="zh-CN" altLang="en-US" sz="3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67944" y="2643758"/>
            <a:ext cx="135763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</a:rPr>
              <a:t>控制台</a:t>
            </a:r>
            <a:r>
              <a:rPr lang="zh-CN" altLang="en-US" sz="1400" dirty="0">
                <a:solidFill>
                  <a:schemeClr val="bg1"/>
                </a:solidFill>
              </a:rPr>
              <a:t>安装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560" y="0"/>
            <a:ext cx="304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  <a:sym typeface="+mn-ea"/>
              </a:rPr>
              <a:t>Numpy</a:t>
            </a:r>
            <a:r>
              <a:rPr lang="zh-CN" altLang="en-US" sz="2400" b="1">
                <a:solidFill>
                  <a:schemeClr val="bg1"/>
                </a:solidFill>
                <a:sym typeface="+mn-ea"/>
              </a:rPr>
              <a:t>库</a:t>
            </a:r>
            <a:r>
              <a:rPr lang="zh-CN" altLang="en-US" sz="2400" b="1">
                <a:solidFill>
                  <a:schemeClr val="bg1"/>
                </a:solidFill>
                <a:sym typeface="+mn-ea"/>
              </a:rPr>
              <a:t>安装</a:t>
            </a:r>
            <a:endParaRPr lang="zh-CN" altLang="en-US" sz="2400" b="1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4710" y="1419860"/>
            <a:ext cx="7434580" cy="1489710"/>
            <a:chOff x="1346" y="1346"/>
            <a:chExt cx="11708" cy="2346"/>
          </a:xfrm>
        </p:grpSpPr>
        <p:pic>
          <p:nvPicPr>
            <p:cNvPr id="3" name="图片 2" descr="7"/>
            <p:cNvPicPr>
              <a:picLocks noChangeAspect="1"/>
            </p:cNvPicPr>
            <p:nvPr/>
          </p:nvPicPr>
          <p:blipFill>
            <a:blip r:embed="rId1"/>
            <a:srcRect b="62574"/>
            <a:stretch>
              <a:fillRect/>
            </a:stretch>
          </p:blipFill>
          <p:spPr>
            <a:xfrm>
              <a:off x="1346" y="1346"/>
              <a:ext cx="11708" cy="2024"/>
            </a:xfrm>
            <a:prstGeom prst="rect">
              <a:avLst/>
            </a:prstGeom>
          </p:spPr>
        </p:pic>
        <p:pic>
          <p:nvPicPr>
            <p:cNvPr id="4" name="图片 3" descr="7"/>
            <p:cNvPicPr>
              <a:picLocks noChangeAspect="1"/>
            </p:cNvPicPr>
            <p:nvPr/>
          </p:nvPicPr>
          <p:blipFill>
            <a:blip r:embed="rId1"/>
            <a:srcRect t="94046"/>
            <a:stretch>
              <a:fillRect/>
            </a:stretch>
          </p:blipFill>
          <p:spPr>
            <a:xfrm>
              <a:off x="1346" y="3370"/>
              <a:ext cx="11708" cy="322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2339975" y="1510665"/>
            <a:ext cx="504190" cy="1435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7950" y="555625"/>
            <a:ext cx="6275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1.</a:t>
            </a:r>
            <a:r>
              <a:rPr lang="zh-CN" altLang="en-US" sz="2000" b="1"/>
              <a:t>在控制台使用</a:t>
            </a:r>
            <a:r>
              <a:rPr lang="en-US" altLang="zh-CN" sz="2000" b="1"/>
              <a:t>pip</a:t>
            </a:r>
            <a:r>
              <a:rPr lang="zh-CN" altLang="en-US" sz="2000" b="1"/>
              <a:t>命令直接下载</a:t>
            </a:r>
            <a:r>
              <a:rPr lang="en-US" altLang="zh-CN" sz="2000" b="1"/>
              <a:t>Numpy</a:t>
            </a:r>
            <a:r>
              <a:rPr lang="zh-CN" altLang="en-US" sz="2000" b="1"/>
              <a:t>库：</a:t>
            </a:r>
            <a:endParaRPr lang="zh-CN" altLang="en-US" sz="2000" b="1"/>
          </a:p>
        </p:txBody>
      </p:sp>
      <p:pic>
        <p:nvPicPr>
          <p:cNvPr id="8" name="图片 7" descr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3291840"/>
            <a:ext cx="3862705" cy="16814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4950" y="2909570"/>
            <a:ext cx="6275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1.</a:t>
            </a:r>
            <a:r>
              <a:rPr lang="zh-CN" altLang="en-US" sz="2000" b="1"/>
              <a:t>在脚本中调用</a:t>
            </a:r>
            <a:r>
              <a:rPr lang="en-US" altLang="zh-CN" sz="2000" b="1"/>
              <a:t>Numpy</a:t>
            </a:r>
            <a:r>
              <a:rPr lang="zh-CN" altLang="en-US" sz="2000" b="1"/>
              <a:t>库或者调用某一个</a:t>
            </a:r>
            <a:r>
              <a:rPr lang="zh-CN" altLang="en-US" sz="2000" b="1"/>
              <a:t>函数：</a:t>
            </a:r>
            <a:endParaRPr lang="zh-CN" altLang="en-US" sz="2000" b="1"/>
          </a:p>
        </p:txBody>
      </p:sp>
      <p:sp>
        <p:nvSpPr>
          <p:cNvPr id="10" name="矩形 9"/>
          <p:cNvSpPr/>
          <p:nvPr/>
        </p:nvSpPr>
        <p:spPr>
          <a:xfrm>
            <a:off x="683895" y="3291840"/>
            <a:ext cx="1558925" cy="2139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10" idx="3"/>
          </p:cNvCxnSpPr>
          <p:nvPr/>
        </p:nvCxnSpPr>
        <p:spPr>
          <a:xfrm>
            <a:off x="2242820" y="3399155"/>
            <a:ext cx="2977515" cy="108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220335" y="3291840"/>
            <a:ext cx="1439545" cy="368300"/>
          </a:xfrm>
          <a:prstGeom prst="rect">
            <a:avLst/>
          </a:prstGeom>
          <a:noFill/>
          <a:ln w="19050">
            <a:solidFill>
              <a:srgbClr val="FF26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直接调用</a:t>
            </a:r>
            <a:r>
              <a:rPr lang="zh-CN" altLang="en-US"/>
              <a:t>库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220335" y="3867785"/>
            <a:ext cx="1439545" cy="645160"/>
          </a:xfrm>
          <a:prstGeom prst="rect">
            <a:avLst/>
          </a:prstGeom>
          <a:noFill/>
          <a:ln w="19050">
            <a:solidFill>
              <a:srgbClr val="FF26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调用具体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3895" y="3512820"/>
            <a:ext cx="1656080" cy="2139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endCxn id="12" idx="1"/>
          </p:cNvCxnSpPr>
          <p:nvPr/>
        </p:nvCxnSpPr>
        <p:spPr>
          <a:xfrm>
            <a:off x="2339975" y="3771900"/>
            <a:ext cx="2880360" cy="418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0"/>
            <a:ext cx="3293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</a:rPr>
              <a:t>  </a:t>
            </a:r>
            <a:r>
              <a:rPr lang="zh-CN" altLang="en-US" sz="2400" b="1">
                <a:solidFill>
                  <a:schemeClr val="bg1"/>
                </a:solidFill>
              </a:rPr>
              <a:t>小组</a:t>
            </a:r>
            <a:r>
              <a:rPr lang="zh-CN" altLang="en-US" sz="2400" b="1">
                <a:solidFill>
                  <a:schemeClr val="bg1"/>
                </a:solidFill>
              </a:rPr>
              <a:t>分工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3" name="椭圆 2"/>
          <p:cNvSpPr/>
          <p:nvPr>
            <p:custDataLst>
              <p:tags r:id="rId1"/>
            </p:custDataLst>
          </p:nvPr>
        </p:nvSpPr>
        <p:spPr>
          <a:xfrm>
            <a:off x="147955" y="1580515"/>
            <a:ext cx="1656080" cy="10077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1947545" y="1580515"/>
            <a:ext cx="1656080" cy="10077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3743960" y="1582420"/>
            <a:ext cx="1656080" cy="10077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5507990" y="1565910"/>
            <a:ext cx="1656080" cy="10077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207645" y="2785745"/>
            <a:ext cx="1452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Numpy</a:t>
            </a:r>
            <a:r>
              <a:rPr lang="zh-CN" altLang="en-US"/>
              <a:t>库</a:t>
            </a:r>
            <a:r>
              <a:rPr lang="en-US" altLang="zh-CN"/>
              <a:t>1-16</a:t>
            </a:r>
            <a:r>
              <a:rPr lang="zh-CN" altLang="en-US"/>
              <a:t>函数</a:t>
            </a:r>
            <a:r>
              <a:rPr lang="zh-CN" altLang="en-US"/>
              <a:t>介绍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2078990" y="2785745"/>
            <a:ext cx="1452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程序功能实现及</a:t>
            </a:r>
            <a:r>
              <a:rPr lang="en-US" altLang="zh-CN"/>
              <a:t>GUI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3891915" y="2804160"/>
            <a:ext cx="1555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Numpy</a:t>
            </a:r>
            <a:r>
              <a:rPr lang="zh-CN" altLang="en-US"/>
              <a:t>库</a:t>
            </a:r>
            <a:r>
              <a:rPr lang="en-US" altLang="zh-CN"/>
              <a:t>17-32</a:t>
            </a:r>
            <a:r>
              <a:rPr lang="zh-CN" altLang="en-US"/>
              <a:t>函数</a:t>
            </a:r>
            <a:r>
              <a:rPr lang="zh-CN" altLang="en-US"/>
              <a:t>介绍</a:t>
            </a:r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5609590" y="2785745"/>
            <a:ext cx="1672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Numpy</a:t>
            </a:r>
            <a:r>
              <a:rPr lang="zh-CN" altLang="en-US">
                <a:sym typeface="+mn-ea"/>
              </a:rPr>
              <a:t>库</a:t>
            </a:r>
            <a:r>
              <a:rPr lang="en-US" altLang="zh-CN">
                <a:sym typeface="+mn-ea"/>
              </a:rPr>
              <a:t>33-50</a:t>
            </a:r>
            <a:r>
              <a:rPr lang="zh-CN" altLang="en-US">
                <a:sym typeface="+mn-ea"/>
              </a:rPr>
              <a:t>函数介绍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579755" y="1837690"/>
            <a:ext cx="828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许凯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2239645" y="1854200"/>
            <a:ext cx="1130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张珂</a:t>
            </a:r>
            <a:r>
              <a:rPr lang="zh-CN" altLang="en-US" sz="2400" b="1">
                <a:solidFill>
                  <a:schemeClr val="bg1"/>
                </a:solidFill>
              </a:rPr>
              <a:t>玮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4053205" y="1872615"/>
            <a:ext cx="1130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黄利</a:t>
            </a:r>
            <a:r>
              <a:rPr lang="zh-CN" altLang="en-US" sz="2400" b="1">
                <a:solidFill>
                  <a:schemeClr val="bg1"/>
                </a:solidFill>
              </a:rPr>
              <a:t>和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5796915" y="1839595"/>
            <a:ext cx="1130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韦振</a:t>
            </a:r>
            <a:r>
              <a:rPr lang="zh-CN" altLang="en-US" sz="2400" b="1">
                <a:solidFill>
                  <a:schemeClr val="bg1"/>
                </a:solidFill>
              </a:rPr>
              <a:t>楷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5" name="椭圆 14"/>
          <p:cNvSpPr/>
          <p:nvPr>
            <p:custDataLst>
              <p:tags r:id="rId13"/>
            </p:custDataLst>
          </p:nvPr>
        </p:nvSpPr>
        <p:spPr>
          <a:xfrm>
            <a:off x="7280275" y="1547495"/>
            <a:ext cx="1656080" cy="10077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14"/>
            </p:custDataLst>
          </p:nvPr>
        </p:nvSpPr>
        <p:spPr>
          <a:xfrm>
            <a:off x="7382510" y="2804160"/>
            <a:ext cx="1452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汇报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制作</a:t>
            </a:r>
            <a:endParaRPr lang="zh-CN" altLang="en-US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7569200" y="1821180"/>
            <a:ext cx="1130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张嘉琦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3563888" y="2260126"/>
            <a:ext cx="207387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等腰三角形 26"/>
          <p:cNvSpPr/>
          <p:nvPr/>
        </p:nvSpPr>
        <p:spPr>
          <a:xfrm>
            <a:off x="1115616" y="4011910"/>
            <a:ext cx="851351" cy="506643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26"/>
          <p:cNvSpPr/>
          <p:nvPr/>
        </p:nvSpPr>
        <p:spPr>
          <a:xfrm rot="5400000">
            <a:off x="265949" y="3103290"/>
            <a:ext cx="531270" cy="601918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369815 w 1135134"/>
              <a:gd name="connsiteY0-18" fmla="*/ 675524 h 675524"/>
              <a:gd name="connsiteX1-19" fmla="*/ 0 w 1135134"/>
              <a:gd name="connsiteY1-20" fmla="*/ 0 h 675524"/>
              <a:gd name="connsiteX2-21" fmla="*/ 1135134 w 1135134"/>
              <a:gd name="connsiteY2-22" fmla="*/ 391312 h 675524"/>
              <a:gd name="connsiteX3-23" fmla="*/ 369815 w 1135134"/>
              <a:gd name="connsiteY3-24" fmla="*/ 675524 h 675524"/>
              <a:gd name="connsiteX0-25" fmla="*/ 369815 w 1199659"/>
              <a:gd name="connsiteY0-26" fmla="*/ 675524 h 1359189"/>
              <a:gd name="connsiteX1-27" fmla="*/ 0 w 1199659"/>
              <a:gd name="connsiteY1-28" fmla="*/ 0 h 1359189"/>
              <a:gd name="connsiteX2-29" fmla="*/ 1199659 w 1199659"/>
              <a:gd name="connsiteY2-30" fmla="*/ 1359189 h 1359189"/>
              <a:gd name="connsiteX3-31" fmla="*/ 369815 w 1199659"/>
              <a:gd name="connsiteY3-32" fmla="*/ 675524 h 13591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99659" h="1359189">
                <a:moveTo>
                  <a:pt x="369815" y="675524"/>
                </a:moveTo>
                <a:lnTo>
                  <a:pt x="0" y="0"/>
                </a:lnTo>
                <a:lnTo>
                  <a:pt x="1199659" y="1359189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26"/>
          <p:cNvSpPr/>
          <p:nvPr/>
        </p:nvSpPr>
        <p:spPr>
          <a:xfrm rot="8958318">
            <a:off x="1313552" y="3687514"/>
            <a:ext cx="207867" cy="123703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矩形 6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PA_库_矩形 4"/>
          <p:cNvSpPr/>
          <p:nvPr>
            <p:custDataLst>
              <p:tags r:id="rId2"/>
            </p:custDataLst>
          </p:nvPr>
        </p:nvSpPr>
        <p:spPr>
          <a:xfrm>
            <a:off x="0" y="4767451"/>
            <a:ext cx="9144000" cy="37605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_库_矩形 8"/>
          <p:cNvSpPr/>
          <p:nvPr>
            <p:custDataLst>
              <p:tags r:id="rId3"/>
            </p:custDataLst>
          </p:nvPr>
        </p:nvSpPr>
        <p:spPr>
          <a:xfrm>
            <a:off x="0" y="4793232"/>
            <a:ext cx="9144000" cy="376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4"/>
          <p:cNvSpPr txBox="1"/>
          <p:nvPr/>
        </p:nvSpPr>
        <p:spPr>
          <a:xfrm>
            <a:off x="1081014" y="1971652"/>
            <a:ext cx="6981972" cy="597535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zh-CN" altLang="en-US" sz="3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67944" y="2643758"/>
            <a:ext cx="138747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</a:rPr>
              <a:t>Numpy</a:t>
            </a:r>
            <a:r>
              <a:rPr lang="zh-CN" altLang="en-US" sz="1400" dirty="0">
                <a:solidFill>
                  <a:schemeClr val="bg1"/>
                </a:solidFill>
              </a:rPr>
              <a:t>介绍</a:t>
            </a:r>
            <a:endParaRPr lang="zh-CN" altLang="en-US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</a:rPr>
              <a:t>应用</a:t>
            </a:r>
            <a:r>
              <a:rPr lang="zh-CN" altLang="en-US" sz="1400" dirty="0">
                <a:solidFill>
                  <a:schemeClr val="bg1"/>
                </a:solidFill>
              </a:rPr>
              <a:t>场景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3293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</a:rPr>
              <a:t>Numpy</a:t>
            </a:r>
            <a:r>
              <a:rPr lang="zh-CN" altLang="en-US" sz="2400" b="1">
                <a:solidFill>
                  <a:schemeClr val="bg1"/>
                </a:solidFill>
              </a:rPr>
              <a:t>背景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3725" y="628015"/>
            <a:ext cx="4266565" cy="354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ym typeface="+mn-ea"/>
              </a:rPr>
              <a:t>什么是 NumPy</a:t>
            </a:r>
            <a:r>
              <a:rPr lang="en-US" altLang="zh-CN" b="1">
                <a:sym typeface="+mn-ea"/>
              </a:rPr>
              <a:t>——</a:t>
            </a:r>
            <a:endParaRPr lang="zh-CN" altLang="en-US" b="1"/>
          </a:p>
          <a:p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467360" y="915670"/>
            <a:ext cx="8485505" cy="5446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ym typeface="+mn-ea"/>
              </a:rPr>
              <a:t>Python 中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科学计算</a:t>
            </a:r>
            <a:r>
              <a:rPr lang="zh-CN" altLang="en-US" sz="1600">
                <a:sym typeface="+mn-ea"/>
              </a:rPr>
              <a:t>的基本包</a:t>
            </a:r>
            <a:endParaRPr lang="zh-CN" altLang="en-US" sz="16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ym typeface="+mn-ea"/>
              </a:rPr>
              <a:t>提供多维数组对象、各种派生对象（如掩码数组和矩阵）以及用于对数组进行快速操作的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各种例程</a:t>
            </a:r>
            <a:endParaRPr lang="zh-CN" altLang="en-US" sz="16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ym typeface="+mn-ea"/>
              </a:rPr>
              <a:t>包的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核心是ndarray对象</a:t>
            </a:r>
            <a:r>
              <a:rPr lang="zh-CN" altLang="en-US" sz="1600">
                <a:sym typeface="+mn-ea"/>
              </a:rPr>
              <a:t>。它封装了同类数据类型的n维数组，其中许多操作在编译后的代码中执行以提高性能</a:t>
            </a:r>
            <a:endParaRPr lang="zh-CN" altLang="en-US" sz="16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ym typeface="+mn-ea"/>
              </a:rPr>
              <a:t>NumPy 数组在创建时具有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固定大小</a:t>
            </a:r>
            <a:r>
              <a:rPr lang="zh-CN" altLang="en-US" sz="1600">
                <a:sym typeface="+mn-ea"/>
              </a:rPr>
              <a:t>，这与 Python 列表（可以动态增长）不同。更改ndarray的大小将创建一个新数，并删除原始数组。</a:t>
            </a:r>
            <a:endParaRPr lang="zh-CN" altLang="en-US" sz="16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ym typeface="+mn-ea"/>
              </a:rPr>
              <a:t>NumPy 数组中的所有元素都必须是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同一数据类型</a:t>
            </a:r>
            <a:r>
              <a:rPr lang="zh-CN" altLang="en-US" sz="1600">
                <a:sym typeface="+mn-ea"/>
              </a:rPr>
              <a:t>，因此在内存中的大小也相同。例外情况是：可以有（Python，包括 NumPy）对象数组，从而允许不同大小元素的数组。</a:t>
            </a:r>
            <a:endParaRPr lang="zh-CN" altLang="en-US" sz="16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ym typeface="+mn-ea"/>
              </a:rPr>
              <a:t>NumPy 数组便于对大量数据进行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高级数学和其他类型的运算</a:t>
            </a:r>
            <a:endParaRPr lang="zh-CN" altLang="en-US" sz="16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ym typeface="+mn-ea"/>
              </a:rPr>
              <a:t>越来越多的基于 Python 的科学和数学软件包正在使用 NumPy 数组</a:t>
            </a:r>
            <a:endParaRPr lang="zh-CN" alt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3293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应用</a:t>
            </a:r>
            <a:r>
              <a:rPr lang="zh-CN" altLang="en-US" sz="2400" b="1">
                <a:solidFill>
                  <a:schemeClr val="bg1"/>
                </a:solidFill>
              </a:rPr>
              <a:t>场景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pic>
        <p:nvPicPr>
          <p:cNvPr id="2" name="图片 1" descr="21"/>
          <p:cNvPicPr>
            <a:picLocks noChangeAspect="1"/>
          </p:cNvPicPr>
          <p:nvPr/>
        </p:nvPicPr>
        <p:blipFill>
          <a:blip r:embed="rId1"/>
          <a:srcRect t="9580"/>
          <a:stretch>
            <a:fillRect/>
          </a:stretch>
        </p:blipFill>
        <p:spPr>
          <a:xfrm>
            <a:off x="2968625" y="483870"/>
            <a:ext cx="6175375" cy="45548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7315" y="771525"/>
            <a:ext cx="2505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1.</a:t>
            </a:r>
            <a:r>
              <a:rPr lang="zh-CN" altLang="en-US" b="1"/>
              <a:t>科学领域的</a:t>
            </a:r>
            <a:r>
              <a:rPr lang="zh-CN" altLang="en-US" b="1"/>
              <a:t>应用</a:t>
            </a:r>
            <a:endParaRPr lang="zh-CN" altLang="en-US" b="1"/>
          </a:p>
        </p:txBody>
      </p:sp>
      <p:sp>
        <p:nvSpPr>
          <p:cNvPr id="5" name="左大括号 4"/>
          <p:cNvSpPr/>
          <p:nvPr/>
        </p:nvSpPr>
        <p:spPr>
          <a:xfrm>
            <a:off x="2555875" y="2067560"/>
            <a:ext cx="360045" cy="2880360"/>
          </a:xfrm>
          <a:prstGeom prst="leftBrace">
            <a:avLst/>
          </a:prstGeom>
          <a:ln>
            <a:solidFill>
              <a:srgbClr val="FF26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1505" y="3323590"/>
            <a:ext cx="1822450" cy="368300"/>
          </a:xfrm>
          <a:prstGeom prst="rect">
            <a:avLst/>
          </a:prstGeom>
          <a:noFill/>
          <a:ln w="38100">
            <a:solidFill>
              <a:srgbClr val="FF26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应用场景</a:t>
            </a:r>
            <a:r>
              <a:rPr lang="zh-CN" altLang="en-US"/>
              <a:t>多元化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79070" y="843915"/>
            <a:ext cx="2505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2.</a:t>
            </a:r>
            <a:r>
              <a:rPr lang="zh-CN" altLang="en-US" b="1"/>
              <a:t>数组库</a:t>
            </a:r>
            <a:r>
              <a:rPr lang="zh-CN" altLang="en-US" b="1"/>
              <a:t>功能的</a:t>
            </a:r>
            <a:r>
              <a:rPr lang="zh-CN" altLang="en-US" b="1"/>
              <a:t>丰富</a:t>
            </a:r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3293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应用</a:t>
            </a:r>
            <a:r>
              <a:rPr lang="zh-CN" altLang="en-US" sz="2400" b="1">
                <a:solidFill>
                  <a:schemeClr val="bg1"/>
                </a:solidFill>
              </a:rPr>
              <a:t>场景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pic>
        <p:nvPicPr>
          <p:cNvPr id="2" name="图片 1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4740" y="436245"/>
            <a:ext cx="5504815" cy="4576445"/>
          </a:xfrm>
          <a:prstGeom prst="rect">
            <a:avLst/>
          </a:prstGeom>
        </p:spPr>
      </p:pic>
      <p:sp>
        <p:nvSpPr>
          <p:cNvPr id="5" name="左大括号 4"/>
          <p:cNvSpPr/>
          <p:nvPr/>
        </p:nvSpPr>
        <p:spPr>
          <a:xfrm>
            <a:off x="3275330" y="1275715"/>
            <a:ext cx="288290" cy="36004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9115" y="2753360"/>
            <a:ext cx="2529840" cy="645160"/>
          </a:xfrm>
          <a:prstGeom prst="rect">
            <a:avLst/>
          </a:prstGeom>
          <a:noFill/>
          <a:ln w="38100">
            <a:solidFill>
              <a:srgbClr val="FF26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种类繁多的数组库为更多的数组操作提供</a:t>
            </a:r>
            <a:r>
              <a:rPr lang="zh-CN" altLang="en-US"/>
              <a:t>可能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1430" y="483870"/>
            <a:ext cx="7862570" cy="45173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560" y="555625"/>
            <a:ext cx="325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3.</a:t>
            </a:r>
            <a:r>
              <a:rPr lang="zh-CN" altLang="en-US" b="1"/>
              <a:t>数据科学库生态系统的</a:t>
            </a:r>
            <a:r>
              <a:rPr lang="zh-CN" altLang="en-US" b="1"/>
              <a:t>核心</a:t>
            </a:r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3293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应用</a:t>
            </a:r>
            <a:r>
              <a:rPr lang="zh-CN" altLang="en-US" sz="2400" b="1">
                <a:solidFill>
                  <a:schemeClr val="bg1"/>
                </a:solidFill>
              </a:rPr>
              <a:t>场景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3293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应用</a:t>
            </a:r>
            <a:r>
              <a:rPr lang="zh-CN" altLang="en-US" sz="2400" b="1">
                <a:solidFill>
                  <a:schemeClr val="bg1"/>
                </a:solidFill>
              </a:rPr>
              <a:t>场景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315" y="628015"/>
            <a:ext cx="325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4.</a:t>
            </a:r>
            <a:r>
              <a:rPr lang="zh-CN" altLang="en-US" b="1"/>
              <a:t>机器学习领域</a:t>
            </a:r>
            <a:r>
              <a:rPr lang="zh-CN" altLang="en-US" b="1"/>
              <a:t>应用</a:t>
            </a:r>
            <a:endParaRPr lang="zh-CN" altLang="en-US" b="1"/>
          </a:p>
        </p:txBody>
      </p:sp>
      <p:pic>
        <p:nvPicPr>
          <p:cNvPr id="5" name="图片 4" descr="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385" y="972820"/>
            <a:ext cx="8950325" cy="31540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07315" y="628015"/>
            <a:ext cx="4605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4.python可视化领域的重要组成部分</a:t>
            </a:r>
            <a:endParaRPr 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3293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应用</a:t>
            </a:r>
            <a:r>
              <a:rPr lang="zh-CN" altLang="en-US" sz="2400" b="1">
                <a:solidFill>
                  <a:schemeClr val="bg1"/>
                </a:solidFill>
              </a:rPr>
              <a:t>场景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pic>
        <p:nvPicPr>
          <p:cNvPr id="2" name="图片 1" descr="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1255395"/>
            <a:ext cx="8432165" cy="26320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3.2.0"/>
</p:tagLst>
</file>

<file path=ppt/tags/tag10.xml><?xml version="1.0" encoding="utf-8"?>
<p:tagLst xmlns:p="http://schemas.openxmlformats.org/presentationml/2006/main">
  <p:tag name="KSO_WM_DIAGRAM_VIRTUALLY_FRAME" val="{&quot;height&quot;:283.85,&quot;left&quot;:23.1,&quot;top&quot;:86.55,&quot;width&quot;:703.8}"/>
</p:tagLst>
</file>

<file path=ppt/tags/tag11.xml><?xml version="1.0" encoding="utf-8"?>
<p:tagLst xmlns:p="http://schemas.openxmlformats.org/presentationml/2006/main">
  <p:tag name="KSO_WM_DIAGRAM_VIRTUALLY_FRAME" val="{&quot;height&quot;:283.85,&quot;left&quot;:23.1,&quot;top&quot;:86.55,&quot;width&quot;:703.8}"/>
</p:tagLst>
</file>

<file path=ppt/tags/tag12.xml><?xml version="1.0" encoding="utf-8"?>
<p:tagLst xmlns:p="http://schemas.openxmlformats.org/presentationml/2006/main">
  <p:tag name="KSO_WM_DIAGRAM_VIRTUALLY_FRAME" val="{&quot;height&quot;:283.85,&quot;left&quot;:23.1,&quot;top&quot;:86.55,&quot;width&quot;:703.8}"/>
</p:tagLst>
</file>

<file path=ppt/tags/tag13.xml><?xml version="1.0" encoding="utf-8"?>
<p:tagLst xmlns:p="http://schemas.openxmlformats.org/presentationml/2006/main">
  <p:tag name="KSO_WM_DIAGRAM_VIRTUALLY_FRAME" val="{&quot;height&quot;:283.85,&quot;left&quot;:23.1,&quot;top&quot;:86.55,&quot;width&quot;:703.8}"/>
</p:tagLst>
</file>

<file path=ppt/tags/tag14.xml><?xml version="1.0" encoding="utf-8"?>
<p:tagLst xmlns:p="http://schemas.openxmlformats.org/presentationml/2006/main">
  <p:tag name="KSO_WM_DIAGRAM_VIRTUALLY_FRAME" val="{&quot;height&quot;:283.85,&quot;left&quot;:23.1,&quot;top&quot;:86.55,&quot;width&quot;:703.8}"/>
</p:tagLst>
</file>

<file path=ppt/tags/tag15.xml><?xml version="1.0" encoding="utf-8"?>
<p:tagLst xmlns:p="http://schemas.openxmlformats.org/presentationml/2006/main">
  <p:tag name="KSO_WM_DIAGRAM_VIRTUALLY_FRAME" val="{&quot;height&quot;:283.85,&quot;left&quot;:23.1,&quot;top&quot;:86.55,&quot;width&quot;:703.8}"/>
</p:tagLst>
</file>

<file path=ppt/tags/tag16.xml><?xml version="1.0" encoding="utf-8"?>
<p:tagLst xmlns:p="http://schemas.openxmlformats.org/presentationml/2006/main">
  <p:tag name="KSO_WM_DIAGRAM_VIRTUALLY_FRAME" val="{&quot;height&quot;:283.85,&quot;left&quot;:23.1,&quot;top&quot;:86.55,&quot;width&quot;:703.8}"/>
</p:tagLst>
</file>

<file path=ppt/tags/tag1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8.xml><?xml version="1.0" encoding="utf-8"?>
<p:tagLst xmlns:p="http://schemas.openxmlformats.org/presentationml/2006/main">
  <p:tag name="PA" val="v3.2.0"/>
</p:tagLst>
</file>

<file path=ppt/tags/tag19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20.xml><?xml version="1.0" encoding="utf-8"?>
<p:tagLst xmlns:p="http://schemas.openxmlformats.org/presentationml/2006/main">
  <p:tag name="PA" val="v3.2.0"/>
</p:tagLst>
</file>

<file path=ppt/tags/tag21.xml><?xml version="1.0" encoding="utf-8"?>
<p:tagLst xmlns:p="http://schemas.openxmlformats.org/presentationml/2006/main">
  <p:tag name="KSO_WM_DIAGRAM_VIRTUALLY_FRAME" val="{&quot;height&quot;:191.9,&quot;left&quot;:11.65,&quot;top&quot;:119.25,&quot;width&quot;:671.5}"/>
</p:tagLst>
</file>

<file path=ppt/tags/tag22.xml><?xml version="1.0" encoding="utf-8"?>
<p:tagLst xmlns:p="http://schemas.openxmlformats.org/presentationml/2006/main">
  <p:tag name="KSO_WM_DIAGRAM_VIRTUALLY_FRAME" val="{&quot;height&quot;:191.9,&quot;left&quot;:11.65,&quot;top&quot;:119.25,&quot;width&quot;:671.5}"/>
</p:tagLst>
</file>

<file path=ppt/tags/tag23.xml><?xml version="1.0" encoding="utf-8"?>
<p:tagLst xmlns:p="http://schemas.openxmlformats.org/presentationml/2006/main">
  <p:tag name="KSO_WM_DIAGRAM_VIRTUALLY_FRAME" val="{&quot;height&quot;:191.9,&quot;left&quot;:11.65,&quot;top&quot;:119.25,&quot;width&quot;:671.5}"/>
</p:tagLst>
</file>

<file path=ppt/tags/tag24.xml><?xml version="1.0" encoding="utf-8"?>
<p:tagLst xmlns:p="http://schemas.openxmlformats.org/presentationml/2006/main">
  <p:tag name="KSO_WM_DIAGRAM_VIRTUALLY_FRAME" val="{&quot;height&quot;:191.9,&quot;left&quot;:11.65,&quot;top&quot;:119.25,&quot;width&quot;:671.5}"/>
</p:tagLst>
</file>

<file path=ppt/tags/tag25.xml><?xml version="1.0" encoding="utf-8"?>
<p:tagLst xmlns:p="http://schemas.openxmlformats.org/presentationml/2006/main">
  <p:tag name="KSO_WM_DIAGRAM_VIRTUALLY_FRAME" val="{&quot;height&quot;:191.9,&quot;left&quot;:11.65,&quot;top&quot;:119.25,&quot;width&quot;:671.5}"/>
</p:tagLst>
</file>

<file path=ppt/tags/tag26.xml><?xml version="1.0" encoding="utf-8"?>
<p:tagLst xmlns:p="http://schemas.openxmlformats.org/presentationml/2006/main">
  <p:tag name="KSO_WM_DIAGRAM_VIRTUALLY_FRAME" val="{&quot;height&quot;:191.9,&quot;left&quot;:11.65,&quot;top&quot;:119.25,&quot;width&quot;:671.5}"/>
</p:tagLst>
</file>

<file path=ppt/tags/tag27.xml><?xml version="1.0" encoding="utf-8"?>
<p:tagLst xmlns:p="http://schemas.openxmlformats.org/presentationml/2006/main">
  <p:tag name="KSO_WM_DIAGRAM_VIRTUALLY_FRAME" val="{&quot;height&quot;:191.9,&quot;left&quot;:11.65,&quot;top&quot;:119.25,&quot;width&quot;:671.5}"/>
</p:tagLst>
</file>

<file path=ppt/tags/tag28.xml><?xml version="1.0" encoding="utf-8"?>
<p:tagLst xmlns:p="http://schemas.openxmlformats.org/presentationml/2006/main">
  <p:tag name="KSO_WM_DIAGRAM_VIRTUALLY_FRAME" val="{&quot;height&quot;:191.9,&quot;left&quot;:11.65,&quot;top&quot;:119.25,&quot;width&quot;:671.5}"/>
</p:tagLst>
</file>

<file path=ppt/tags/tag29.xml><?xml version="1.0" encoding="utf-8"?>
<p:tagLst xmlns:p="http://schemas.openxmlformats.org/presentationml/2006/main">
  <p:tag name="KSO_WM_DIAGRAM_VIRTUALLY_FRAME" val="{&quot;height&quot;:191.9,&quot;left&quot;:11.65,&quot;top&quot;:119.25,&quot;width&quot;:671.5}"/>
</p:tagLst>
</file>

<file path=ppt/tags/tag3.xml><?xml version="1.0" encoding="utf-8"?>
<p:tagLst xmlns:p="http://schemas.openxmlformats.org/presentationml/2006/main">
  <p:tag name="PA" val="v3.2.0"/>
</p:tagLst>
</file>

<file path=ppt/tags/tag30.xml><?xml version="1.0" encoding="utf-8"?>
<p:tagLst xmlns:p="http://schemas.openxmlformats.org/presentationml/2006/main">
  <p:tag name="KSO_WM_DIAGRAM_VIRTUALLY_FRAME" val="{&quot;height&quot;:191.9,&quot;left&quot;:11.65,&quot;top&quot;:119.25,&quot;width&quot;:671.5}"/>
</p:tagLst>
</file>

<file path=ppt/tags/tag31.xml><?xml version="1.0" encoding="utf-8"?>
<p:tagLst xmlns:p="http://schemas.openxmlformats.org/presentationml/2006/main">
  <p:tag name="KSO_WM_DIAGRAM_VIRTUALLY_FRAME" val="{&quot;height&quot;:191.9,&quot;left&quot;:11.65,&quot;top&quot;:119.25,&quot;width&quot;:671.5}"/>
</p:tagLst>
</file>

<file path=ppt/tags/tag32.xml><?xml version="1.0" encoding="utf-8"?>
<p:tagLst xmlns:p="http://schemas.openxmlformats.org/presentationml/2006/main">
  <p:tag name="KSO_WM_DIAGRAM_VIRTUALLY_FRAME" val="{&quot;height&quot;:191.9,&quot;left&quot;:11.65,&quot;top&quot;:119.25,&quot;width&quot;:671.5}"/>
</p:tagLst>
</file>

<file path=ppt/tags/tag33.xml><?xml version="1.0" encoding="utf-8"?>
<p:tagLst xmlns:p="http://schemas.openxmlformats.org/presentationml/2006/main">
  <p:tag name="KSO_WM_DIAGRAM_VIRTUALLY_FRAME" val="{&quot;height&quot;:191.9,&quot;left&quot;:36.85,&quot;top&quot;:119.25,&quot;width&quot;:646.3}"/>
</p:tagLst>
</file>

<file path=ppt/tags/tag34.xml><?xml version="1.0" encoding="utf-8"?>
<p:tagLst xmlns:p="http://schemas.openxmlformats.org/presentationml/2006/main">
  <p:tag name="KSO_WM_DIAGRAM_VIRTUALLY_FRAME" val="{&quot;height&quot;:191.9,&quot;left&quot;:36.85,&quot;top&quot;:119.25,&quot;width&quot;:646.3}"/>
</p:tagLst>
</file>

<file path=ppt/tags/tag35.xml><?xml version="1.0" encoding="utf-8"?>
<p:tagLst xmlns:p="http://schemas.openxmlformats.org/presentationml/2006/main">
  <p:tag name="KSO_WM_DIAGRAM_VIRTUALLY_FRAME" val="{&quot;height&quot;:191.9,&quot;left&quot;:36.85,&quot;top&quot;:119.25,&quot;width&quot;:646.3}"/>
</p:tagLst>
</file>

<file path=ppt/tags/tag36.xml><?xml version="1.0" encoding="utf-8"?>
<p:tagLst xmlns:p="http://schemas.openxmlformats.org/presentationml/2006/main">
  <p:tag name="ISPRING_PRESENTATION_TITLE" val="毕业论文答辩PPT.p"/>
  <p:tag name="commondata" val="eyJoZGlkIjoiYjJlZTI2NmU3NmRhNTFmYTVjMGUzMjQ4ZmMwNmQ5M2QifQ=="/>
  <p:tag name="resource_record_key" val="{&quot;70&quot;:[3312357]}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PA" val="v3.2.0"/>
</p:tagLst>
</file>

<file path=ppt/tags/tag8.xml><?xml version="1.0" encoding="utf-8"?>
<p:tagLst xmlns:p="http://schemas.openxmlformats.org/presentationml/2006/main">
  <p:tag name="KSO_WM_DIAGRAM_VIRTUALLY_FRAME" val="{&quot;height&quot;:283.85,&quot;left&quot;:23.1,&quot;top&quot;:86.55,&quot;width&quot;:703.8}"/>
</p:tagLst>
</file>

<file path=ppt/tags/tag9.xml><?xml version="1.0" encoding="utf-8"?>
<p:tagLst xmlns:p="http://schemas.openxmlformats.org/presentationml/2006/main">
  <p:tag name="KSO_WM_DIAGRAM_VIRTUALLY_FRAME" val="{&quot;height&quot;:283.85,&quot;left&quot;:23.1,&quot;top&quot;:86.55,&quot;width&quot;:703.8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LvyhTools保存的主题色-20170426-19054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94C"/>
      </a:accent1>
      <a:accent2>
        <a:srgbClr val="44546A"/>
      </a:accent2>
      <a:accent3>
        <a:srgbClr val="16294C"/>
      </a:accent3>
      <a:accent4>
        <a:srgbClr val="44546A"/>
      </a:accent4>
      <a:accent5>
        <a:srgbClr val="16294C"/>
      </a:accent5>
      <a:accent6>
        <a:srgbClr val="44546A"/>
      </a:accent6>
      <a:hlink>
        <a:srgbClr val="0563C1"/>
      </a:hlink>
      <a:folHlink>
        <a:srgbClr val="954F72"/>
      </a:folHlink>
    </a:clrScheme>
    <a:fontScheme name="自定义 1">
      <a:majorFont>
        <a:latin typeface="Impact"/>
        <a:ea typeface="华康俪金黑W8(P)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2168</Words>
  <Application>WPS 演示</Application>
  <PresentationFormat>全屏显示(16:9)</PresentationFormat>
  <Paragraphs>303</Paragraphs>
  <Slides>28</Slides>
  <Notes>29</Notes>
  <HiddenSlides>0</HiddenSlides>
  <MMClips>3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等线</vt:lpstr>
      <vt:lpstr>Calibri</vt:lpstr>
      <vt:lpstr>Times New Roman</vt:lpstr>
      <vt:lpstr>Arial Unicode MS</vt:lpstr>
      <vt:lpstr>Impact</vt:lpstr>
      <vt:lpstr>华康俪金黑W8(P)</vt:lpstr>
      <vt:lpstr>黑体</vt:lpstr>
      <vt:lpstr>Office 主题​​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毕业论文答辩PPT.p</dc:title>
  <dc:creator/>
  <cp:lastModifiedBy>胡尔克</cp:lastModifiedBy>
  <cp:revision>28</cp:revision>
  <dcterms:created xsi:type="dcterms:W3CDTF">2017-04-17T14:29:00Z</dcterms:created>
  <dcterms:modified xsi:type="dcterms:W3CDTF">2024-06-17T05:06:06Z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B3FB3B5963D74925B3DB94EDEEECC552_12</vt:lpwstr>
  </property>
  <property fmtid="{D5CDD505-2E9C-101B-9397-08002B2CF9AE}" pid="3" name="KSOProductBuildVer">
    <vt:lpwstr>2052-12.1.0.17133</vt:lpwstr>
  </property>
</Properties>
</file>